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9"/>
  </p:notes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311" r:id="rId16"/>
    <p:sldId id="269" r:id="rId17"/>
    <p:sldId id="304" r:id="rId18"/>
    <p:sldId id="306" r:id="rId19"/>
    <p:sldId id="270" r:id="rId20"/>
    <p:sldId id="271" r:id="rId21"/>
    <p:sldId id="310" r:id="rId22"/>
    <p:sldId id="283" r:id="rId23"/>
    <p:sldId id="312" r:id="rId24"/>
    <p:sldId id="274" r:id="rId25"/>
    <p:sldId id="293" r:id="rId26"/>
    <p:sldId id="284" r:id="rId27"/>
    <p:sldId id="307" r:id="rId28"/>
    <p:sldId id="288" r:id="rId29"/>
    <p:sldId id="289" r:id="rId30"/>
    <p:sldId id="290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279" r:id="rId39"/>
    <p:sldId id="302" r:id="rId40"/>
    <p:sldId id="303" r:id="rId41"/>
    <p:sldId id="280" r:id="rId42"/>
    <p:sldId id="301" r:id="rId43"/>
    <p:sldId id="291" r:id="rId44"/>
    <p:sldId id="309" r:id="rId45"/>
    <p:sldId id="273" r:id="rId46"/>
    <p:sldId id="292" r:id="rId47"/>
    <p:sldId id="28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4" autoAdjust="0"/>
    <p:restoredTop sz="94494" autoAdjust="0"/>
  </p:normalViewPr>
  <p:slideViewPr>
    <p:cSldViewPr snapToGrid="0">
      <p:cViewPr varScale="1">
        <p:scale>
          <a:sx n="71" d="100"/>
          <a:sy n="71" d="100"/>
        </p:scale>
        <p:origin x="828" y="66"/>
      </p:cViewPr>
      <p:guideLst/>
    </p:cSldViewPr>
  </p:slideViewPr>
  <p:outlineViewPr>
    <p:cViewPr>
      <p:scale>
        <a:sx n="33" d="100"/>
        <a:sy n="33" d="100"/>
      </p:scale>
      <p:origin x="0" y="-5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8625536735965556"/>
          <c:y val="2.37023370397674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3608762250042486"/>
          <c:y val="0.14163839405335293"/>
          <c:w val="0.3099023395456863"/>
          <c:h val="0.72929424891719774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Verse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0F-40A6-8B8E-19107582FEC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0F-40A6-8B8E-19107582FEC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0F-40A6-8B8E-19107582FEC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80F-40A6-8B8E-19107582FECF}"/>
              </c:ext>
            </c:extLst>
          </c:dPt>
          <c:cat>
            <c:strRef>
              <c:f>Feuil1!$A$2:$A$5</c:f>
              <c:strCache>
                <c:ptCount val="4"/>
                <c:pt idx="0">
                  <c:v>Réflexion</c:v>
                </c:pt>
                <c:pt idx="1">
                  <c:v>DEV</c:v>
                </c:pt>
                <c:pt idx="2">
                  <c:v>Présentation</c:v>
                </c:pt>
                <c:pt idx="3">
                  <c:v>Passion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70-451C-ABA5-E91DF4B3E9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851696595479521E-2"/>
          <c:y val="0.29043788001391746"/>
          <c:w val="0.22259865178723165"/>
          <c:h val="0.470550312809526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A3FCF-9B2A-424F-8A45-84EA3F96C1ED}" type="datetimeFigureOut">
              <a:rPr lang="fr-FR" smtClean="0"/>
              <a:t>15/06/2022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1CAA2-6F62-467D-B06F-FE020A6D6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923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7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Dsn</a:t>
            </a:r>
            <a:r>
              <a:rPr lang="fr-FR" dirty="0"/>
              <a:t> : data source </a:t>
            </a:r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638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05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0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Détermination en amont des besoin-&gt; angle d’analyse orientée sur le </a:t>
            </a:r>
            <a:r>
              <a:rPr lang="fr-FR" dirty="0" err="1"/>
              <a:t>fctionnement</a:t>
            </a:r>
            <a:r>
              <a:rPr lang="fr-FR" dirty="0"/>
              <a:t> de notre site</a:t>
            </a:r>
            <a:br>
              <a:rPr lang="fr-FR" dirty="0"/>
            </a:br>
            <a:r>
              <a:rPr lang="fr-FR" dirty="0"/>
              <a:t>Use case -&gt; ensemble des fonctionnalités et des acteurs</a:t>
            </a:r>
          </a:p>
          <a:p>
            <a:r>
              <a:rPr lang="fr-FR" dirty="0" err="1"/>
              <a:t>Act</a:t>
            </a:r>
            <a:r>
              <a:rPr lang="fr-FR" dirty="0"/>
              <a:t> -&gt; flux d’</a:t>
            </a:r>
            <a:r>
              <a:rPr lang="fr-FR" dirty="0" err="1"/>
              <a:t>act</a:t>
            </a:r>
            <a:r>
              <a:rPr lang="fr-FR" dirty="0"/>
              <a:t> des fonctions du Use Case</a:t>
            </a:r>
          </a:p>
          <a:p>
            <a:r>
              <a:rPr lang="fr-FR" dirty="0"/>
              <a:t>Seq -&gt; ordre temporel des processus des fonctionnalités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507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746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Niv</a:t>
            </a:r>
            <a:r>
              <a:rPr lang="fr-FR" dirty="0"/>
              <a:t> d’abstraction, conception</a:t>
            </a:r>
          </a:p>
          <a:p>
            <a:r>
              <a:rPr lang="fr-FR" dirty="0"/>
              <a:t>Représentation schématique des objets du monde réel</a:t>
            </a:r>
            <a:br>
              <a:rPr lang="fr-FR" dirty="0"/>
            </a:br>
            <a:r>
              <a:rPr lang="fr-FR" dirty="0"/>
              <a:t>Entités</a:t>
            </a:r>
          </a:p>
          <a:p>
            <a:r>
              <a:rPr lang="fr-FR" dirty="0"/>
              <a:t>Clé primaire</a:t>
            </a:r>
          </a:p>
          <a:p>
            <a:r>
              <a:rPr lang="fr-FR" dirty="0"/>
              <a:t>propriété</a:t>
            </a:r>
          </a:p>
          <a:p>
            <a:r>
              <a:rPr lang="fr-FR" dirty="0"/>
              <a:t>Cardinalités</a:t>
            </a:r>
          </a:p>
          <a:p>
            <a:r>
              <a:rPr lang="fr-FR" dirty="0"/>
              <a:t>Entités</a:t>
            </a:r>
          </a:p>
          <a:p>
            <a:r>
              <a:rPr lang="fr-FR" dirty="0"/>
              <a:t>Association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0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Niveau d’abstraction logique</a:t>
            </a:r>
          </a:p>
          <a:p>
            <a:r>
              <a:rPr lang="fr-FR" dirty="0"/>
              <a:t>Techno dépendant</a:t>
            </a:r>
          </a:p>
          <a:p>
            <a:r>
              <a:rPr lang="fr-FR" dirty="0"/>
              <a:t>Table </a:t>
            </a:r>
          </a:p>
          <a:p>
            <a:r>
              <a:rPr lang="fr-FR" dirty="0"/>
              <a:t>Table d’association</a:t>
            </a:r>
          </a:p>
          <a:p>
            <a:r>
              <a:rPr lang="fr-FR" dirty="0"/>
              <a:t>attributs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11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Séparation dans a logique des fonctionnalités et l’affichage</a:t>
            </a:r>
          </a:p>
          <a:p>
            <a:r>
              <a:rPr lang="fr-FR" dirty="0" err="1"/>
              <a:t>Modele</a:t>
            </a:r>
            <a:r>
              <a:rPr lang="fr-FR" dirty="0"/>
              <a:t> : gestion des données et la logique des données</a:t>
            </a:r>
          </a:p>
          <a:p>
            <a:r>
              <a:rPr lang="fr-FR" dirty="0"/>
              <a:t>Vue: affichage</a:t>
            </a:r>
          </a:p>
          <a:p>
            <a:r>
              <a:rPr lang="fr-FR" dirty="0" err="1"/>
              <a:t>Controleur</a:t>
            </a:r>
            <a:r>
              <a:rPr lang="fr-FR" dirty="0"/>
              <a:t> : acheminement des commandes entre le modèle et la vue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52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zoning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9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Wireframe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527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AA85A64-BF42-4810-9A83-858079862C3B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08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0246-6DF4-4E0B-9364-BD28C8D0236A}" type="datetime1">
              <a:rPr lang="fr-FR" smtClean="0"/>
              <a:t>15/06/2022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4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0D858-877C-4352-AB61-B82F6E1F929D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749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66EB-DD41-42B7-AC61-099BF67F2504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584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E667F-750F-4C8F-A53A-E204C24D9355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01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B6BD6-4669-405A-A5B3-1A384EE124C1}" type="datetime1">
              <a:rPr lang="fr-FR" smtClean="0"/>
              <a:t>15/06/2022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384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DACA-26F3-47C7-B6A5-988BF67210D4}" type="datetime1">
              <a:rPr lang="fr-FR" smtClean="0"/>
              <a:t>15/06/2022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265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FAF9EB2-ED6A-4A05-B5C7-509840A0264F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412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55A6DCD-F284-4070-9982-ECDBFAF27290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09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75DE5-F58D-4C99-8F46-2837CA249177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1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2B2A-F166-4DFF-8E2F-C8366387ADE7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72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E2270-C043-4488-AE96-824D24105AB1}" type="datetime1">
              <a:rPr lang="fr-FR" smtClean="0"/>
              <a:t>15/06/2022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09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F35F-B134-4C55-9AC2-85DE5C1FCF7B}" type="datetime1">
              <a:rPr lang="fr-FR" smtClean="0"/>
              <a:t>15/06/2022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92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DAEEC-26CF-464B-B45F-6764D172AA31}" type="datetime1">
              <a:rPr lang="fr-FR" smtClean="0"/>
              <a:t>15/06/2022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41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E9FF6-4FA0-4DCB-8C44-DA4AF5643B14}" type="datetime1">
              <a:rPr lang="fr-FR" smtClean="0"/>
              <a:t>15/06/2022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9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34FA-DB95-4C24-92A3-47247DF303E2}" type="datetime1">
              <a:rPr lang="fr-FR" smtClean="0"/>
              <a:t>15/06/2022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4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7B90-6608-45AD-B3BF-D1A8D1DFB74B}" type="datetime1">
              <a:rPr lang="fr-FR" smtClean="0"/>
              <a:t>15/06/2022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91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A8B9BEB-BD50-40B5-AAA8-CF4609091A4F}" type="datetime1">
              <a:rPr lang="fr-FR" smtClean="0"/>
              <a:t>15/06/2022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24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7500">
              <a:srgbClr val="E6E6E6"/>
            </a:gs>
            <a:gs pos="7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8F500-5675-40A6-B0DA-85C692ECC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810" y="2407230"/>
            <a:ext cx="9222829" cy="1599590"/>
          </a:xfrm>
        </p:spPr>
        <p:txBody>
          <a:bodyPr/>
          <a:lstStyle/>
          <a:p>
            <a:pPr algn="ctr"/>
            <a:r>
              <a:rPr lang="fr-FR" sz="7200" b="1" dirty="0"/>
              <a:t>Verse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916C25-B97C-40D8-A62A-245599F79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6882" y="2012783"/>
            <a:ext cx="8825658" cy="861420"/>
          </a:xfrm>
        </p:spPr>
        <p:txBody>
          <a:bodyPr>
            <a:noAutofit/>
          </a:bodyPr>
          <a:lstStyle/>
          <a:p>
            <a:r>
              <a:rPr lang="fr-FR" sz="5400" dirty="0"/>
              <a:t>Le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9FFAE7-6719-422D-9FB6-7BD15ABD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76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2ACD74-71F4-4CC7-A285-83B746FC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2EA2E1-FCEF-43DD-A8BC-E87C566D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projet en dates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2CBE5F-F318-4F88-BBDE-9416ADA0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CE65C3-8F0A-4504-8D1C-D5465CC87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66" y="3481584"/>
            <a:ext cx="10990867" cy="20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6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E710C-7EC9-4F73-B03E-1242A191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861" y="834779"/>
            <a:ext cx="8825660" cy="981229"/>
          </a:xfrm>
        </p:spPr>
        <p:txBody>
          <a:bodyPr/>
          <a:lstStyle/>
          <a:p>
            <a:r>
              <a:rPr lang="fr-FR" dirty="0"/>
              <a:t>3. Analyse fonctionnelle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C58C3-EA4C-4EE0-8473-476156144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0731" y="2044725"/>
            <a:ext cx="8825659" cy="8604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</a:rPr>
              <a:t>Présentation du diagramme des cas d’utilisation et des diagrammes d’activité et de séquence.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56C28-B24B-4414-A904-DE1A5E16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919B85-A8A4-493C-96E6-C8964C81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234E54-64BD-4271-A50F-9CC25B9E8031}"/>
              </a:ext>
            </a:extLst>
          </p:cNvPr>
          <p:cNvSpPr txBox="1"/>
          <p:nvPr/>
        </p:nvSpPr>
        <p:spPr>
          <a:xfrm>
            <a:off x="1179263" y="740250"/>
            <a:ext cx="247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 diagramme des cas d’utilisation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52D503-0FFB-8D85-CE12-FAA774ED3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55" y="0"/>
            <a:ext cx="5819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509CB1-DBF5-4784-A025-BC5842E8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9B25D2-6E5E-496F-BA22-C6653A6E0F65}"/>
              </a:ext>
            </a:extLst>
          </p:cNvPr>
          <p:cNvSpPr txBox="1"/>
          <p:nvPr/>
        </p:nvSpPr>
        <p:spPr>
          <a:xfrm>
            <a:off x="1001261" y="578224"/>
            <a:ext cx="50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Création de compte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671C14-1FBF-6F60-05A7-69F22F737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47555"/>
            <a:ext cx="9895340" cy="54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6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A5B88E-F6D9-4968-8519-A104EA73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29816F-BAD8-9BC4-F431-FEA930130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61" y="436695"/>
            <a:ext cx="8955742" cy="598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F683F1D-B238-1CC1-8480-9773F58D2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B109A03D-0FA8-4DF6-E07B-DD338885FE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9BD4D8-8218-DFE0-2D0B-B624D460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15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F77B854-E131-5242-CFFC-99601997115F}"/>
              </a:ext>
            </a:extLst>
          </p:cNvPr>
          <p:cNvSpPr txBox="1"/>
          <p:nvPr/>
        </p:nvSpPr>
        <p:spPr>
          <a:xfrm>
            <a:off x="590278" y="494906"/>
            <a:ext cx="472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Modification de compte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5CA3CE-702D-EFC2-1419-6B7B919F4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9" y="818071"/>
            <a:ext cx="10027272" cy="55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AA6335C-B4FA-3CEB-FEAE-F066F1E11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0B7F8F63-3B5A-77A4-94EB-13ED60245D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1BD712-FC51-40BD-87B0-78DED83A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FE2164-CE21-9037-62E7-555C8A2DD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2" y="679572"/>
            <a:ext cx="10020877" cy="5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48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5468-A29C-4B00-937F-835E646C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3BB1B-14E7-4CB5-BF52-D9EA028B67B9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9439CC-05CB-4868-A80C-83FDBA336854}"/>
              </a:ext>
            </a:extLst>
          </p:cNvPr>
          <p:cNvSpPr txBox="1"/>
          <p:nvPr/>
        </p:nvSpPr>
        <p:spPr>
          <a:xfrm>
            <a:off x="545505" y="494906"/>
            <a:ext cx="50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Connexion de l’utilisateur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438F0B-7CA1-EF61-EC7F-5D22017EE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3" y="864239"/>
            <a:ext cx="9908787" cy="54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9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A82DC26-2464-065A-8624-ED23A84A2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E7238AEE-89C4-03D8-ACBB-EF31B7BF6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5468-A29C-4B00-937F-835E646C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3BB1B-14E7-4CB5-BF52-D9EA028B67B9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C0CBCA-BF43-2B4C-0067-B899C7E11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9" y="890897"/>
            <a:ext cx="9977719" cy="563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67BD819D-FD9A-4D06-980B-7AFE238F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418252"/>
            <a:ext cx="8825660" cy="1026367"/>
          </a:xfrm>
        </p:spPr>
        <p:txBody>
          <a:bodyPr/>
          <a:lstStyle/>
          <a:p>
            <a:r>
              <a:rPr lang="fr-FR" dirty="0"/>
              <a:t>4. La conception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EBA22F-12A0-4DD0-A22E-99955D14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8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6EB3E-879B-480C-9875-125EA89F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325" y="1063416"/>
            <a:ext cx="2998458" cy="2696632"/>
          </a:xfrm>
        </p:spPr>
        <p:txBody>
          <a:bodyPr/>
          <a:lstStyle/>
          <a:p>
            <a:r>
              <a:rPr lang="fr-FR" dirty="0"/>
              <a:t>Qui suis-je?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828676-C472-435A-8AAB-26E38BDA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304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BFD68-5CE1-4BD9-9A46-976E46A7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391" y="607023"/>
            <a:ext cx="8825658" cy="456393"/>
          </a:xfrm>
        </p:spPr>
        <p:txBody>
          <a:bodyPr/>
          <a:lstStyle/>
          <a:p>
            <a:r>
              <a:rPr lang="fr-FR" sz="2800" dirty="0"/>
              <a:t>4. Modèle Conceptuel de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041395-CE29-728F-E2BA-38325693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65BD57-D10B-45B2-8D2A-B27A7433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20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F3B8C11-41CB-458D-A8D2-7B793D79B5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9" y="1135965"/>
            <a:ext cx="10153650" cy="5211047"/>
          </a:xfrm>
        </p:spPr>
      </p:pic>
    </p:spTree>
    <p:extLst>
      <p:ext uri="{BB962C8B-B14F-4D97-AF65-F5344CB8AC3E}">
        <p14:creationId xmlns:p14="http://schemas.microsoft.com/office/powerpoint/2010/main" val="96474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BFD68-5CE1-4BD9-9A46-976E46A7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391" y="607023"/>
            <a:ext cx="8825658" cy="456393"/>
          </a:xfrm>
        </p:spPr>
        <p:txBody>
          <a:bodyPr/>
          <a:lstStyle/>
          <a:p>
            <a:r>
              <a:rPr lang="fr-FR" sz="2800" dirty="0"/>
              <a:t>4. Modèle Logique des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041395-CE29-728F-E2BA-38325693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65BD57-D10B-45B2-8D2A-B27A7433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3BB1B-14E7-4CB5-BF52-D9EA028B67B9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A8669E48-166A-19DE-A9C1-A3E418315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86107" y="1153063"/>
            <a:ext cx="10107679" cy="52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5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39F-9A6A-4640-8982-90CF1A53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Base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134E8E-4ED5-4531-8202-E21CCAA6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8475561-12ED-2F2B-E80F-691635EFB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4" y="2402857"/>
            <a:ext cx="5201376" cy="201958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9E500E-8ACD-E7D9-D9A6-57E325E0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34" y="2862183"/>
            <a:ext cx="6668431" cy="11336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EC761C-31F1-EE94-EE29-1FAE8A733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4" y="5080042"/>
            <a:ext cx="4639322" cy="10478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1414E11-04F2-EEF0-EBB5-798DD5949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10" y="5241989"/>
            <a:ext cx="7992590" cy="724001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801D29-C508-C9C4-184D-6EDE068E0A65}"/>
              </a:ext>
            </a:extLst>
          </p:cNvPr>
          <p:cNvCxnSpPr>
            <a:cxnSpLocks/>
          </p:cNvCxnSpPr>
          <p:nvPr/>
        </p:nvCxnSpPr>
        <p:spPr>
          <a:xfrm>
            <a:off x="1657350" y="4705350"/>
            <a:ext cx="8695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6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E4C75-E530-00A2-6C7D-4946A1F1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 Arborescence des fichiers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D5235C-FD27-12CD-6208-E48F1134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179427-5B95-EF44-5C1D-E8A90F678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463" y="1546163"/>
            <a:ext cx="4526064" cy="5518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55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5DD7007E-7D88-486B-8F14-E4DA540A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79" y="772604"/>
            <a:ext cx="4351025" cy="2283824"/>
          </a:xfrm>
        </p:spPr>
        <p:txBody>
          <a:bodyPr/>
          <a:lstStyle/>
          <a:p>
            <a:r>
              <a:rPr lang="fr-FR" dirty="0"/>
              <a:t>7. 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2745C7-E70A-40C5-AA4C-8AB25F5E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24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FFA1DFD-016F-7BDA-2CCA-24F7D7C84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118" y="179459"/>
            <a:ext cx="5305760" cy="64990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1000BF6-E494-498D-7F37-49E55B640885}"/>
              </a:ext>
            </a:extLst>
          </p:cNvPr>
          <p:cNvSpPr txBox="1"/>
          <p:nvPr/>
        </p:nvSpPr>
        <p:spPr>
          <a:xfrm>
            <a:off x="1309197" y="3234074"/>
            <a:ext cx="3236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solidFill>
                  <a:schemeClr val="bg1"/>
                </a:solidFill>
              </a:rPr>
              <a:t>Création d’un compte utilisateur.</a:t>
            </a:r>
          </a:p>
        </p:txBody>
      </p:sp>
    </p:spTree>
    <p:extLst>
      <p:ext uri="{BB962C8B-B14F-4D97-AF65-F5344CB8AC3E}">
        <p14:creationId xmlns:p14="http://schemas.microsoft.com/office/powerpoint/2010/main" val="86611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D89746-2B8B-EF99-0862-0A1695D9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25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98AFBF-C129-DF74-2CBA-45961293F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28" y="75789"/>
            <a:ext cx="6312568" cy="670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8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BC34D23-A436-4C0B-8836-504BEEE7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0D2BEF5-FA9F-4791-A3C8-2A82C1467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591671"/>
            <a:ext cx="9197586" cy="607807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747608-962A-4C7C-AD5E-B857936A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994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0A1188F-3554-F9B2-4D4E-A0CFF3A7D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06" y="795155"/>
            <a:ext cx="6683187" cy="596637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E6008C-E428-20B8-1DF2-00DFC76F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805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3F251C-7B8E-421C-8FA6-ED528BAC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28</a:t>
            </a:fld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84B5C9D-85E2-576A-E158-BD52D50A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5" y="1599944"/>
            <a:ext cx="8354591" cy="365811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F73CE72-DF18-9F65-E3D7-9A40F4275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3" y="4217782"/>
            <a:ext cx="6884276" cy="17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1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25A127-6CF2-43E4-B7E2-80E3414E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29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56C8AED-C34F-696A-94A8-9975BC147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2" y="724886"/>
            <a:ext cx="7616781" cy="540822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DCF359-9CAE-60CA-FBCB-82DD54E09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72" y="2699732"/>
            <a:ext cx="8316536" cy="41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8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C59DB70-0E22-454B-90F5-001A72ED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83" y="1140759"/>
            <a:ext cx="2793158" cy="443753"/>
          </a:xfrm>
        </p:spPr>
        <p:txBody>
          <a:bodyPr/>
          <a:lstStyle/>
          <a:p>
            <a:r>
              <a:rPr lang="fr-FR" sz="3600" b="1" u="sng" dirty="0"/>
              <a:t>Sommaire :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4EBBD8E-C890-4FA6-B5DD-5F3F9E6D8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573" y="1362636"/>
            <a:ext cx="5190066" cy="4572000"/>
          </a:xfrm>
        </p:spPr>
        <p:txBody>
          <a:bodyPr/>
          <a:lstStyle/>
          <a:p>
            <a:r>
              <a:rPr lang="fr-FR" dirty="0"/>
              <a:t>1. Présentation du projet</a:t>
            </a:r>
          </a:p>
          <a:p>
            <a:r>
              <a:rPr lang="fr-FR" dirty="0"/>
              <a:t>2. Cahier des charges</a:t>
            </a:r>
          </a:p>
          <a:p>
            <a:r>
              <a:rPr lang="fr-FR" dirty="0"/>
              <a:t>3. Analyse fonctionnelle</a:t>
            </a:r>
          </a:p>
          <a:p>
            <a:r>
              <a:rPr lang="fr-FR" dirty="0"/>
              <a:t>4. La conception</a:t>
            </a:r>
          </a:p>
          <a:p>
            <a:r>
              <a:rPr lang="fr-FR" dirty="0"/>
              <a:t>5. Base de données </a:t>
            </a:r>
          </a:p>
          <a:p>
            <a:r>
              <a:rPr lang="fr-FR" dirty="0"/>
              <a:t>6. Arborescence des fichiers</a:t>
            </a:r>
          </a:p>
          <a:p>
            <a:r>
              <a:rPr lang="fr-FR" dirty="0"/>
              <a:t>7. Les fonctionnalités</a:t>
            </a:r>
          </a:p>
          <a:p>
            <a:r>
              <a:rPr lang="fr-FR" dirty="0"/>
              <a:t>8. Conclusion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3505D5-1901-40AE-AB50-7FBDC117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4310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11CA2D-D8EE-421D-AFF6-9AF0F21E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8B5FB8-8402-4F18-9651-BD55D4CF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30</a:t>
            </a:fld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8EF0D0F-4B2D-8E47-BF14-EBAF31CF9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8" y="397818"/>
            <a:ext cx="9792866" cy="4089850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CA8025-9D25-2420-B197-8C83A22F0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65" y="2715019"/>
            <a:ext cx="6800309" cy="41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1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8B15D4-2A46-E5E8-B01C-BEA89ABA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5D961C-9D73-2786-DC42-45C5C57F1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82" y="457200"/>
            <a:ext cx="7227224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1287A4D-A6DB-B4B6-29E0-C617D4BF814A}"/>
              </a:ext>
            </a:extLst>
          </p:cNvPr>
          <p:cNvSpPr txBox="1"/>
          <p:nvPr/>
        </p:nvSpPr>
        <p:spPr>
          <a:xfrm>
            <a:off x="328906" y="813603"/>
            <a:ext cx="2261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solidFill>
                  <a:schemeClr val="bg1"/>
                </a:solidFill>
              </a:rPr>
              <a:t>Connexion d’un utilisateur.</a:t>
            </a:r>
          </a:p>
        </p:txBody>
      </p:sp>
    </p:spTree>
    <p:extLst>
      <p:ext uri="{BB962C8B-B14F-4D97-AF65-F5344CB8AC3E}">
        <p14:creationId xmlns:p14="http://schemas.microsoft.com/office/powerpoint/2010/main" val="298905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E4DF47-22B8-E345-29BF-CDB289D7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AD258F-CBFF-8EE0-EED7-F9B2BA9D9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96" y="453815"/>
            <a:ext cx="8534281" cy="5955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573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D57479E-1EA2-0BDD-AE94-03F84F8AD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64" y="679572"/>
            <a:ext cx="9022976" cy="589398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F88935-432E-9EFD-EE21-E1B1F6C5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598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FB936-F1EE-4D50-AA67-E6E98775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F4F930-E45B-20D9-B5EF-CCBA9775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09" y="1063416"/>
            <a:ext cx="9684382" cy="5026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0419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BD1B11-A90D-1875-46EF-3E656450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73B4B8-41DB-4D8A-1953-0B87E88C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24" y="966693"/>
            <a:ext cx="8943152" cy="37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6341762-9297-348F-701D-85FEC2212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47" y="1965293"/>
            <a:ext cx="7027185" cy="44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99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05C907-EB63-5DD4-D0D3-809024FA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614CAFF-9130-05CE-E8F0-5C4366D6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92" y="1018738"/>
            <a:ext cx="9118449" cy="55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6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BAF057-EFC6-BD26-4C6C-AB1EE36C3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D02A93-B015-7B7F-EF28-A18534EA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336020-B09F-6A5B-5E1C-BC9343D53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435" y="423724"/>
            <a:ext cx="5634318" cy="601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C9692B-F3A8-420F-88C1-3BCB7545BB52}"/>
              </a:ext>
            </a:extLst>
          </p:cNvPr>
          <p:cNvSpPr txBox="1"/>
          <p:nvPr/>
        </p:nvSpPr>
        <p:spPr>
          <a:xfrm>
            <a:off x="192741" y="679572"/>
            <a:ext cx="3236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solidFill>
                  <a:schemeClr val="bg1"/>
                </a:solidFill>
              </a:rPr>
              <a:t>Modification d’un compte utilisateur.</a:t>
            </a:r>
          </a:p>
        </p:txBody>
      </p:sp>
    </p:spTree>
    <p:extLst>
      <p:ext uri="{BB962C8B-B14F-4D97-AF65-F5344CB8AC3E}">
        <p14:creationId xmlns:p14="http://schemas.microsoft.com/office/powerpoint/2010/main" val="1127470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7730B6-088F-4A31-B76F-CEEE2AEA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80C760-6F10-B1A5-7D9A-0B19128D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927" y="161365"/>
            <a:ext cx="5944145" cy="6535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770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E665A-A9C5-EB81-6BD7-5CF003E6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A303FB-EDE0-194C-7119-ADB8E2E9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39</a:t>
            </a:fld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4EC65F-4A4B-4CA7-0481-3FCAE5B416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7" y="117475"/>
            <a:ext cx="6867525" cy="6623050"/>
          </a:xfrm>
        </p:spPr>
      </p:pic>
    </p:spTree>
    <p:extLst>
      <p:ext uri="{BB962C8B-B14F-4D97-AF65-F5344CB8AC3E}">
        <p14:creationId xmlns:p14="http://schemas.microsoft.com/office/powerpoint/2010/main" val="263767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D3971-18C2-4722-8407-2B5DB01E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Présentation du projet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113EC12B-8BE1-44AE-A017-CC475142FC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820693"/>
              </p:ext>
            </p:extLst>
          </p:nvPr>
        </p:nvGraphicFramePr>
        <p:xfrm>
          <a:off x="1682750" y="2523640"/>
          <a:ext cx="8826500" cy="3750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5DF9A6-698E-49CE-86C2-155208B4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373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41057-8C39-FEF8-D20F-F8B215A6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90D660-045A-4546-BA80-9531039A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166319-0D03-6CC9-3285-477FF7936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26" y="591391"/>
            <a:ext cx="8606967" cy="56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CC2087-06E7-40C4-ABF3-50AA06E3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E9AE208-0743-02EC-CBAC-7EF46E3D3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61" y="781461"/>
            <a:ext cx="9194901" cy="4270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835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7AF276-4466-79B7-7D99-C489F7F0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9928A3-F1D7-1D82-3744-9765C5B0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3" y="753585"/>
            <a:ext cx="9840123" cy="506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00318C-D191-29EA-95F5-DAEE7BB4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46" y="2757255"/>
            <a:ext cx="6508377" cy="3988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5952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0600A-5BAA-4F6D-8312-186BAAFCB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119717"/>
            <a:ext cx="8825658" cy="1080147"/>
          </a:xfrm>
        </p:spPr>
        <p:txBody>
          <a:bodyPr/>
          <a:lstStyle/>
          <a:p>
            <a:r>
              <a:rPr lang="fr-FR" dirty="0"/>
              <a:t>8. La conclusion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94C1BB3-CEBB-4D80-B0E1-5F5DD2F8C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0573" y="4905073"/>
            <a:ext cx="5711066" cy="430710"/>
          </a:xfrm>
        </p:spPr>
        <p:txBody>
          <a:bodyPr/>
          <a:lstStyle/>
          <a:p>
            <a:r>
              <a:rPr lang="fr-FR" dirty="0"/>
              <a:t>Merci pour votre écoute et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2DAC8-C2EF-4C2F-940F-584619DC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831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7A02AD-1428-7977-860C-E74AB905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7930" y="1194795"/>
            <a:ext cx="8825658" cy="2677648"/>
          </a:xfrm>
        </p:spPr>
        <p:txBody>
          <a:bodyPr/>
          <a:lstStyle/>
          <a:p>
            <a:r>
              <a:rPr lang="fr-FR" dirty="0"/>
              <a:t>Interlude: Maquettage du site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E2D1E4-7D6C-CDFC-8D0B-73E8CB4E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237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FF03D-551A-475E-A180-ACD11951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679572"/>
            <a:ext cx="8761413" cy="706964"/>
          </a:xfrm>
        </p:spPr>
        <p:txBody>
          <a:bodyPr/>
          <a:lstStyle/>
          <a:p>
            <a:r>
              <a:rPr lang="fr-FR" dirty="0"/>
              <a:t>Le site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21A03FF-B4B7-8004-80BB-B00F2D057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487BD0-7802-4058-977D-EDA57C19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697062-3249-43FD-7EFC-758F02A54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17" y="1461346"/>
            <a:ext cx="9569565" cy="5396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263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4AE44-5F77-EBF7-5294-7D76D668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376BA5-5D97-F02F-676A-8C1D68064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2" y="1112231"/>
            <a:ext cx="9809018" cy="5745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644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F7041FE-4BFA-978A-3AD4-D76D76616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29" y="1063416"/>
            <a:ext cx="9480176" cy="575534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5070A-B021-43DC-B397-BE6D1160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167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82CFA-55EF-4E2E-885E-EFF8053E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A7940B-E112-47D7-906D-081FE65E1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64" y="2635584"/>
            <a:ext cx="8825659" cy="3416300"/>
          </a:xfrm>
        </p:spPr>
        <p:txBody>
          <a:bodyPr/>
          <a:lstStyle/>
          <a:p>
            <a:r>
              <a:rPr lang="fr-FR" u="sng" dirty="0"/>
              <a:t>Présentation fonctionnelle du projet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4E5A74-7F9B-42D4-9B1C-3708DF8A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9F09C-05BC-422F-994F-633952A1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40" y="2979962"/>
            <a:ext cx="6430272" cy="15718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8E18265-8BBE-413D-94CE-4B5F7CF30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39" y="4374837"/>
            <a:ext cx="6182588" cy="11241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04ABE1-0DC1-4612-892B-1427972A2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16" y="5382192"/>
            <a:ext cx="5756635" cy="7335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CE72C7-2C5C-453C-BBB7-63AD6F2E9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49" y="5875647"/>
            <a:ext cx="4734586" cy="3524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86877CC-09B3-4904-968A-301F15526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04" y="3765884"/>
            <a:ext cx="2197813" cy="11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4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A9CFF-8162-4847-8FB5-2AE2CE8E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3A1E03-ECC8-40F0-BB3F-EB1F117E8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/>
              <a:t>SWOT :</a:t>
            </a:r>
          </a:p>
          <a:p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EF9692-44AB-4D41-B6AD-18CC7DB5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6B74A0-0DB1-4CBB-ABAF-7431BB6B21C3}"/>
              </a:ext>
            </a:extLst>
          </p:cNvPr>
          <p:cNvSpPr txBox="1"/>
          <p:nvPr/>
        </p:nvSpPr>
        <p:spPr>
          <a:xfrm>
            <a:off x="896336" y="3244334"/>
            <a:ext cx="14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Forces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094074E-2222-4CBA-B83F-023FC91E89C6}"/>
              </a:ext>
            </a:extLst>
          </p:cNvPr>
          <p:cNvSpPr txBox="1"/>
          <p:nvPr/>
        </p:nvSpPr>
        <p:spPr>
          <a:xfrm>
            <a:off x="1621186" y="3613666"/>
            <a:ext cx="7693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modèle qui fonctionne boosté par sa popularité croissante et la démocratisation de l’univers du divertissement en ligne. </a:t>
            </a:r>
          </a:p>
          <a:p>
            <a:r>
              <a:rPr lang="fr-FR" dirty="0"/>
              <a:t>Auquel on introduit la dimension d’espace virtuel propre.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AC40DF-B074-4C13-99F3-01B7AF8AB44C}"/>
              </a:ext>
            </a:extLst>
          </p:cNvPr>
          <p:cNvSpPr txBox="1"/>
          <p:nvPr/>
        </p:nvSpPr>
        <p:spPr>
          <a:xfrm>
            <a:off x="868627" y="4964067"/>
            <a:ext cx="184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Faiblesses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E8B9C3-9C89-4153-A1FD-97F6D82A6B60}"/>
              </a:ext>
            </a:extLst>
          </p:cNvPr>
          <p:cNvSpPr txBox="1"/>
          <p:nvPr/>
        </p:nvSpPr>
        <p:spPr>
          <a:xfrm>
            <a:off x="1621186" y="5333399"/>
            <a:ext cx="769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réveil d’autres grands acteurs dans le domaine du divertissement en ligne avec l’émergence du méta verse.</a:t>
            </a:r>
          </a:p>
        </p:txBody>
      </p:sp>
    </p:spTree>
    <p:extLst>
      <p:ext uri="{BB962C8B-B14F-4D97-AF65-F5344CB8AC3E}">
        <p14:creationId xmlns:p14="http://schemas.microsoft.com/office/powerpoint/2010/main" val="100572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A1DDF8-058C-4A76-A202-EFB9DE5E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4511B1A-329D-42AE-8BB5-49CE402CD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/>
              <a:t>SWOT :</a:t>
            </a:r>
          </a:p>
          <a:p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2FD600-9622-46B4-B135-590F8647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27DD0E-1A71-4E45-8439-D91FC2B46D88}"/>
              </a:ext>
            </a:extLst>
          </p:cNvPr>
          <p:cNvSpPr txBox="1"/>
          <p:nvPr/>
        </p:nvSpPr>
        <p:spPr>
          <a:xfrm>
            <a:off x="896335" y="3244334"/>
            <a:ext cx="248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Opportunités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36CEA31-3240-4C71-854C-D56BDC778C2A}"/>
              </a:ext>
            </a:extLst>
          </p:cNvPr>
          <p:cNvSpPr txBox="1"/>
          <p:nvPr/>
        </p:nvSpPr>
        <p:spPr>
          <a:xfrm>
            <a:off x="1621186" y="3613666"/>
            <a:ext cx="7693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nouveau marché qui prend place avec la possibilité de changer la face du divertissement online en lui permettant de prendre une plus grande place dans la vie quotidienne des utilisateurs.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3EED04-F173-4A87-9097-FA19DEDA035E}"/>
              </a:ext>
            </a:extLst>
          </p:cNvPr>
          <p:cNvSpPr txBox="1"/>
          <p:nvPr/>
        </p:nvSpPr>
        <p:spPr>
          <a:xfrm>
            <a:off x="868627" y="4964067"/>
            <a:ext cx="184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Menaces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E6E116-9C2D-41D8-AD00-2C6A5CA10748}"/>
              </a:ext>
            </a:extLst>
          </p:cNvPr>
          <p:cNvSpPr txBox="1"/>
          <p:nvPr/>
        </p:nvSpPr>
        <p:spPr>
          <a:xfrm>
            <a:off x="1621186" y="5333399"/>
            <a:ext cx="7693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N’étant pas seul sur le marché nous sommes en concurrence directe avec d’autres géants du monde du web.</a:t>
            </a:r>
          </a:p>
          <a:p>
            <a:r>
              <a:rPr lang="fr-FR" dirty="0"/>
              <a:t>Ainsi qu’un potentiel risque d’incompréhension voir d’amalgame.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508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383C09DB-19D4-40F4-BAF6-E7F8765A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22" y="1562100"/>
            <a:ext cx="4217744" cy="1061507"/>
          </a:xfrm>
        </p:spPr>
        <p:txBody>
          <a:bodyPr>
            <a:normAutofit fontScale="90000"/>
          </a:bodyPr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E945A5A5-B8BC-4454-9B63-6380AB65FB2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907DE6-2EA5-4157-B61B-238BFCCE3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4029606"/>
            <a:ext cx="3859212" cy="409575"/>
          </a:xfrm>
        </p:spPr>
        <p:txBody>
          <a:bodyPr/>
          <a:lstStyle/>
          <a:p>
            <a:r>
              <a:rPr lang="fr-FR" dirty="0"/>
              <a:t>Le point vis-à-vis de la concurrence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D00A3E-1A64-4FBA-86B1-0A98AB3D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01448E-94DC-4EB8-B04E-C5D853F8F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46" y="8744"/>
            <a:ext cx="493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47EF97-33A8-4C24-8FF9-34E89A80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812169-6675-47DF-9DFF-FDE902B69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langages et outils nécessaires au projet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30A44C-9FF3-4346-AB64-386AEE47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C279D6-99F8-4CAE-A435-C71611C77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019" y="3269872"/>
            <a:ext cx="1052134" cy="838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CF87DA-CBD6-4053-8917-CA4DCD2BD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78" y="3307476"/>
            <a:ext cx="784410" cy="7844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F33D48-4931-41DC-B7EE-54681D029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04" y="3202514"/>
            <a:ext cx="973668" cy="97366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1D9398-E84A-4EAC-AE70-64A09C4D3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10" y="3212847"/>
            <a:ext cx="690137" cy="9736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83464A5-7416-4DB6-9605-E68FC90CE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74" y="5062018"/>
            <a:ext cx="1178950" cy="606425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76EB67E4-F1D8-451B-9876-6BDF05B91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7428" y="5014752"/>
            <a:ext cx="1297869" cy="700959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D1992A7-AFFB-4683-82AD-59B25BFCD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6202" y="4705381"/>
            <a:ext cx="1178951" cy="117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53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4252</TotalTime>
  <Words>491</Words>
  <Application>Microsoft Office PowerPoint</Application>
  <PresentationFormat>Grand écran</PresentationFormat>
  <Paragraphs>135</Paragraphs>
  <Slides>47</Slides>
  <Notes>11</Notes>
  <HiddenSlides>4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Century Gothic</vt:lpstr>
      <vt:lpstr>Wingdings 3</vt:lpstr>
      <vt:lpstr>Salle d’ions</vt:lpstr>
      <vt:lpstr>Verse</vt:lpstr>
      <vt:lpstr>Qui suis-je?</vt:lpstr>
      <vt:lpstr>Sommaire :</vt:lpstr>
      <vt:lpstr>1. Présentation du projet</vt:lpstr>
      <vt:lpstr>2. Le cahier des charges</vt:lpstr>
      <vt:lpstr>2. Le cahier des charges</vt:lpstr>
      <vt:lpstr>2. Le cahier des charges</vt:lpstr>
      <vt:lpstr>2. Le cahier des charges</vt:lpstr>
      <vt:lpstr>2. Le cahier des charges</vt:lpstr>
      <vt:lpstr>2. Le cahier des charges</vt:lpstr>
      <vt:lpstr>3. Analyse fonctionnelle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4. La conception</vt:lpstr>
      <vt:lpstr>4. Modèle Conceptuel de Données</vt:lpstr>
      <vt:lpstr>4. Modèle Logique des Données</vt:lpstr>
      <vt:lpstr>5. Base de données</vt:lpstr>
      <vt:lpstr>6. Arborescence des fichiers</vt:lpstr>
      <vt:lpstr>7. Les fonctionnalités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8. La conclusion</vt:lpstr>
      <vt:lpstr>Interlude: Maquettage du site</vt:lpstr>
      <vt:lpstr>Le site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 dans mon  uni-Verse</dc:title>
  <dc:creator>Quentin Chassaing</dc:creator>
  <cp:lastModifiedBy>Quentin Chassaing</cp:lastModifiedBy>
  <cp:revision>61</cp:revision>
  <dcterms:created xsi:type="dcterms:W3CDTF">2022-02-28T08:05:24Z</dcterms:created>
  <dcterms:modified xsi:type="dcterms:W3CDTF">2022-06-15T14:09:03Z</dcterms:modified>
</cp:coreProperties>
</file>